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8" r:id="rId10"/>
    <p:sldId id="285" r:id="rId11"/>
    <p:sldId id="277" r:id="rId12"/>
    <p:sldId id="283" r:id="rId13"/>
    <p:sldId id="289" r:id="rId14"/>
    <p:sldId id="295" r:id="rId15"/>
    <p:sldId id="297" r:id="rId16"/>
    <p:sldId id="298" r:id="rId17"/>
    <p:sldId id="267" r:id="rId18"/>
    <p:sldId id="266" r:id="rId19"/>
    <p:sldId id="286" r:id="rId20"/>
    <p:sldId id="270" r:id="rId21"/>
    <p:sldId id="291" r:id="rId22"/>
    <p:sldId id="292" r:id="rId23"/>
    <p:sldId id="293" r:id="rId24"/>
    <p:sldId id="294" r:id="rId25"/>
    <p:sldId id="288" r:id="rId26"/>
    <p:sldId id="273" r:id="rId27"/>
    <p:sldId id="274" r:id="rId28"/>
    <p:sldId id="276" r:id="rId29"/>
    <p:sldId id="279" r:id="rId30"/>
    <p:sldId id="275" r:id="rId31"/>
    <p:sldId id="278" r:id="rId32"/>
    <p:sldId id="280" r:id="rId33"/>
    <p:sldId id="281" r:id="rId34"/>
    <p:sldId id="287" r:id="rId35"/>
    <p:sldId id="282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58"/>
            <p14:sldId id="263"/>
            <p14:sldId id="259"/>
            <p14:sldId id="260"/>
            <p14:sldId id="261"/>
            <p14:sldId id="262"/>
            <p14:sldId id="268"/>
            <p14:sldId id="285"/>
            <p14:sldId id="277"/>
            <p14:sldId id="283"/>
            <p14:sldId id="289"/>
            <p14:sldId id="295"/>
            <p14:sldId id="297"/>
            <p14:sldId id="298"/>
            <p14:sldId id="267"/>
            <p14:sldId id="266"/>
            <p14:sldId id="286"/>
            <p14:sldId id="270"/>
            <p14:sldId id="291"/>
            <p14:sldId id="292"/>
            <p14:sldId id="293"/>
            <p14:sldId id="294"/>
            <p14:sldId id="288"/>
            <p14:sldId id="273"/>
            <p14:sldId id="274"/>
            <p14:sldId id="276"/>
            <p14:sldId id="279"/>
            <p14:sldId id="275"/>
            <p14:sldId id="278"/>
            <p14:sldId id="280"/>
            <p14:sldId id="281"/>
            <p14:sldId id="287"/>
            <p14:sldId id="282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5784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762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096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65B63-23B5-42B7-BD8D-C6589F8D484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461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771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4905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29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766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187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565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725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461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058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0900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534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2967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6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23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709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04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104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127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78298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27984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20963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514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48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48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298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46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381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907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18.01.2019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18.01.2019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DOSKONALENIE TRENERÓW WSPOMAGANIA OŚWIATY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6799"/>
            <a:ext cx="9144000" cy="2128837"/>
          </a:xfrm>
        </p:spPr>
        <p:txBody>
          <a:bodyPr>
            <a:normAutofit/>
          </a:bodyPr>
          <a:lstStyle/>
          <a:p>
            <a:r>
              <a:rPr lang="pl-PL" dirty="0"/>
              <a:t>Projekt współfinansowanym przez Unię Europejską </a:t>
            </a:r>
          </a:p>
          <a:p>
            <a:r>
              <a:rPr lang="pl-PL" dirty="0"/>
              <a:t>ze środków Europejskiego Funduszu Społecznego </a:t>
            </a:r>
          </a:p>
          <a:p>
            <a:r>
              <a:rPr lang="pl-PL" dirty="0"/>
              <a:t>w ramach Programu Operacyjnego Wiedza Edukacja Rozwój 2014-2020, </a:t>
            </a:r>
          </a:p>
          <a:p>
            <a:r>
              <a:rPr lang="pl-PL" dirty="0"/>
              <a:t>Działanie 2.10. Wysoka jakość systemu oświaty.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711325" y="-87313"/>
            <a:ext cx="10480675" cy="1112838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249680" y="1025386"/>
            <a:ext cx="10942320" cy="438322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FD7DAF3-772E-4252-97CD-ABBF77B1A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240" y="1642786"/>
            <a:ext cx="4785378" cy="106341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5177AC8-1E8D-42B8-8E6C-C0F3C7913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103" y="1256277"/>
            <a:ext cx="3768724" cy="289985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B2F5766-1940-489E-BCFD-485CFBDE7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6480" y="4386883"/>
            <a:ext cx="5057143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3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77500" lnSpcReduction="20000"/>
          </a:bodyPr>
          <a:lstStyle/>
          <a:p>
            <a:pPr marL="342900" indent="-342900" algn="ctr">
              <a:buNone/>
            </a:pPr>
            <a:r>
              <a:rPr lang="pl-PL" altLang="pl-PL" b="1" dirty="0"/>
              <a:t>Założenia nowego modelu wspomagania szkół:</a:t>
            </a:r>
          </a:p>
          <a:p>
            <a:pPr marL="342900" indent="-342900" algn="just">
              <a:buNone/>
            </a:pPr>
            <a:endParaRPr lang="pl-PL" altLang="pl-PL" sz="1200" b="1" dirty="0"/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b="1" dirty="0"/>
              <a:t>Wspomaganie jest adresowane do przedszkola, szkoły i placówki, a nie wyłącznie do poszczególnych osób lub grup, takich jak dyrektor czy nauczyciele. </a:t>
            </a:r>
            <a:r>
              <a:rPr lang="pl-PL" altLang="pl-PL" dirty="0"/>
              <a:t>Oznacza to, że poprzez doskonalenie nauczycieli, pomoc psychologiczno-pedagogiczną oraz system informacji pedagogicznej zapewniany przez biblioteki pedagogiczne, oddziałuje się całościowo na przedszkole, szkołę i placówkę jako organizację;</a:t>
            </a:r>
            <a:r>
              <a:rPr lang="pl-PL" altLang="pl-PL" b="1" dirty="0"/>
              <a:t> 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b="1" dirty="0"/>
              <a:t>Wspomaganie pomaga szkole w rozwiązywaniu problemów, nie wyręcza jej ani nie narzuca rozwiązań. P</a:t>
            </a:r>
            <a:r>
              <a:rPr lang="pl-PL" altLang="pl-PL" dirty="0"/>
              <a:t>lacówki systemu wspomagania muszą uwzględniać podmiotową, autonomiczną rolę szkoły i ściśle z nią współpracować przy organizowaniu i realizacji działań wspierających.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b="1" dirty="0"/>
              <a:t>Wspomaganie wynika z analizy indywidualnej sytuacji szkoły i odpowiada na jej specyficzne potrzeby.</a:t>
            </a:r>
            <a:r>
              <a:rPr lang="pl-PL" altLang="pl-PL" dirty="0"/>
              <a:t> Punktem wyjścia działań adresowanych do nauczycieli danej szkoły powinna być rzetelna diagnoza potrzeb, angażująca społeczność szkolną, przeprowadzana przez dyrektora  placówki we współpracy z osobą odpowiedzialną za wspomaganie.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6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altLang="pl-PL" b="1" dirty="0"/>
              <a:t>Założenia nowego modelu wspomagania szkół:</a:t>
            </a:r>
          </a:p>
          <a:p>
            <a:pPr algn="ctr">
              <a:buNone/>
            </a:pPr>
            <a:endParaRPr lang="pl-PL" altLang="pl-PL" dirty="0"/>
          </a:p>
          <a:p>
            <a:pPr>
              <a:buNone/>
            </a:pPr>
            <a:r>
              <a:rPr lang="pl-PL" altLang="pl-PL" b="1" dirty="0"/>
              <a:t>4. Wspomaganie jest procesem</a:t>
            </a:r>
            <a:r>
              <a:rPr lang="pl-PL" altLang="pl-PL" dirty="0"/>
              <a:t>, czyli odchodzeniem od pojedynczych form pomocy na rzecz długofalowych, obejmujących cały proces wspomagania.</a:t>
            </a:r>
          </a:p>
          <a:p>
            <a:pPr>
              <a:buNone/>
            </a:pPr>
            <a:endParaRPr lang="pl-PL" altLang="pl-PL" dirty="0"/>
          </a:p>
          <a:p>
            <a:pPr>
              <a:buNone/>
            </a:pPr>
            <a:r>
              <a:rPr lang="pl-PL" altLang="pl-PL" b="1" dirty="0"/>
              <a:t>5. W procesie wspomagania powinno się także uwzględniać efekty kształcenia</a:t>
            </a:r>
            <a:r>
              <a:rPr lang="pl-PL" altLang="pl-PL" dirty="0"/>
              <a:t>, w szczególności </a:t>
            </a:r>
            <a:r>
              <a:rPr lang="pl-PL" altLang="pl-PL" u="sng" dirty="0"/>
              <a:t>wyniki ewaluacji zewnętrznej i wewnętrznej szkoły lub placówki oraz wyniki sprawdzianu  i egzaminów zewnętrznych</a:t>
            </a:r>
            <a:r>
              <a:rPr lang="pl-PL" altLang="pl-PL" dirty="0"/>
              <a:t>, </a:t>
            </a:r>
          </a:p>
          <a:p>
            <a:pPr>
              <a:buNone/>
            </a:pPr>
            <a:r>
              <a:rPr lang="pl-PL" altLang="pl-PL" dirty="0"/>
              <a:t>   a także dostosowywać działania do kierunków polityki oświatowej państwa </a:t>
            </a:r>
          </a:p>
          <a:p>
            <a:pPr>
              <a:buNone/>
            </a:pPr>
            <a:r>
              <a:rPr lang="pl-PL" altLang="pl-PL" dirty="0"/>
              <a:t>   i wprowadzanych zmian w systemie oświaty.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6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11836C8-8FBB-4A18-940E-E8C6AF5C6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80640" y="791921"/>
            <a:ext cx="6990080" cy="498188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2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9299" y="1926767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38074"/>
            <a:ext cx="10649607" cy="49852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100" b="1" dirty="0"/>
              <a:t>Etapy wspomagania szkoły</a:t>
            </a:r>
            <a:r>
              <a:rPr lang="pl-PL" b="1" dirty="0"/>
              <a:t>: </a:t>
            </a:r>
          </a:p>
          <a:p>
            <a:pPr marL="0" indent="0">
              <a:buNone/>
            </a:pPr>
            <a:endParaRPr lang="pl-PL" sz="1000" b="1" dirty="0"/>
          </a:p>
          <a:p>
            <a:pPr lvl="0"/>
            <a:r>
              <a:rPr lang="pl-PL" b="1" dirty="0"/>
              <a:t>Diagnoza</a:t>
            </a:r>
            <a:r>
              <a:rPr lang="pl-PL" dirty="0"/>
              <a:t> - specjalista ds. wspomagania we współpracy z dyrektorem i nauczycielami analizuje szczegółowo potrzeby danej placówki. Rezultatem diagnozy jest wybór obszaru oraz działań, które będą realizowane w szkole. </a:t>
            </a:r>
          </a:p>
          <a:p>
            <a:pPr lvl="0"/>
            <a:r>
              <a:rPr lang="pl-PL" b="1" dirty="0"/>
              <a:t>Planowanie działań </a:t>
            </a:r>
            <a:r>
              <a:rPr lang="pl-PL" dirty="0"/>
              <a:t>polega na projektowaniu form doskonalenia zawodowego nauczycieli oraz wdrażania do praktyki szkolnej nabytych przez nich umiejętności i wypracowanych rozwiązań. Dobrze przygotowany plan jest elementem całego procesu wspomagania,  pozwala na skuteczne wprowadzanie zmian w obszarach wynikających z diagnozy pracy szkoły.  </a:t>
            </a:r>
          </a:p>
          <a:p>
            <a:pPr lvl="0"/>
            <a:r>
              <a:rPr lang="pl-PL" b="1" dirty="0"/>
              <a:t>Realizacja działań </a:t>
            </a:r>
            <a:r>
              <a:rPr lang="pl-PL" dirty="0"/>
              <a:t>- dzięki niej dokonuje się najważniejsza zmiana - nauczyciele nabywają wiedzę i umiejętności oraz wypracowują nowe rozwiązania i wdrażają je w swojej pracy.  Za organizację tego etapu odpowiedzialny jest specjalista ds. wspomagania, który w miarę potrzeb i możliwości szkoły, może pozyskiwać zewnętrznych ekspertów.  </a:t>
            </a:r>
          </a:p>
          <a:p>
            <a:pPr lvl="0"/>
            <a:r>
              <a:rPr lang="pl-PL" b="1" dirty="0"/>
              <a:t>Podsumowanie i ewaluacja </a:t>
            </a:r>
            <a:r>
              <a:rPr lang="pl-PL" dirty="0"/>
              <a:t>wspomagania –zadaniem specjalisty jest podsumowanie przeprowadzonych działań, zaś do dyrektora i nauczycieli należy ocena jego przebiegu         i efektów. Zalecane jest łączenie ewaluacji wspomagania z ewaluacją wewnętrzną pracy szkoły. 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4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008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DIAGNOZA</a:t>
            </a:r>
          </a:p>
          <a:p>
            <a:pPr marL="0" indent="0">
              <a:buNone/>
            </a:pPr>
            <a:r>
              <a:rPr lang="pl-PL" b="1" dirty="0"/>
              <a:t>1. Spotkanie/spotkania dyrektora szkoły i zewnętrznego specjalisty ds. wspomagania 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2. Spotkanie/spotkania rady pedagogicznej i zewnętrznego specjalisty ds. wspomagania 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3. Powołanie zespołu ds. diagnozy pracy szkoły 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4. Zebranie informacji o szkole z różnych źródeł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5. Warsztat diagnostyczny 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6. Określenie obszaru pracy szkoły objętego wspomaganiem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7. Opracowanie raportu z przebiegu diagnozy </a:t>
            </a:r>
            <a:endParaRPr lang="pl-PL" alt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62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01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6903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07109"/>
            <a:ext cx="10515600" cy="47698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PLANOWANIE</a:t>
            </a:r>
          </a:p>
          <a:p>
            <a:pPr marL="0" indent="0">
              <a:buNone/>
            </a:pPr>
            <a:r>
              <a:rPr lang="pl-PL" b="1" dirty="0"/>
              <a:t>1. Wybór zespołu ds. planowania 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2. Tworzenie planu wspomagania  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3. Przedstawienie planu wspomagania dyrektorowi szkoły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4. Przedstawienie planu wspomagania radzie pedagogicznej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0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7"/>
            <a:ext cx="10649607" cy="46134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/>
              <a:t>Sieć współpracy i samokształcenia</a:t>
            </a:r>
            <a:r>
              <a:rPr lang="pl-PL" dirty="0"/>
              <a:t>, to międzyszkolny zespół nauczycieli</a:t>
            </a:r>
          </a:p>
          <a:p>
            <a:pPr marL="0" indent="0">
              <a:buNone/>
            </a:pPr>
            <a:r>
              <a:rPr lang="pl-PL" dirty="0"/>
              <a:t> lub dyrektorów współpracujących ze sobą, w ramach wybranego zagadnienia.</a:t>
            </a:r>
          </a:p>
          <a:p>
            <a:pPr marL="0" indent="0">
              <a:buNone/>
            </a:pPr>
            <a:r>
              <a:rPr lang="pl-PL" dirty="0"/>
              <a:t> Celem funkcjonowania sieci jest wspólne rozwiązywanie problemów,</a:t>
            </a:r>
          </a:p>
          <a:p>
            <a:pPr marL="0" indent="0">
              <a:buNone/>
            </a:pPr>
            <a:r>
              <a:rPr lang="pl-PL" dirty="0"/>
              <a:t> dzielenie się pomysłami, spostrzeżeniami i propozycjami – zarówno za</a:t>
            </a:r>
          </a:p>
          <a:p>
            <a:pPr marL="0" indent="0">
              <a:buNone/>
            </a:pPr>
            <a:r>
              <a:rPr lang="pl-PL" dirty="0"/>
              <a:t> pośrednictwem internetowej platformy traktowanej jako forum wymiany</a:t>
            </a:r>
          </a:p>
          <a:p>
            <a:pPr marL="0" indent="0">
              <a:buNone/>
            </a:pPr>
            <a:r>
              <a:rPr lang="pl-PL" dirty="0"/>
              <a:t> doświadczeń, jak i spotkań osobistych. Członkowie sieci korzystają z własnych</a:t>
            </a:r>
          </a:p>
          <a:p>
            <a:pPr marL="0" indent="0">
              <a:buNone/>
            </a:pPr>
            <a:r>
              <a:rPr lang="pl-PL" dirty="0"/>
              <a:t> doświadczeń, ale mogą również sięgać po pomoc zewnętrznych ekspertów.</a:t>
            </a:r>
          </a:p>
          <a:p>
            <a:pPr marL="0" indent="0">
              <a:buNone/>
            </a:pPr>
            <a:r>
              <a:rPr lang="pl-PL" dirty="0"/>
              <a:t> Pracują pod kierunkiem koordynatora sieci współpracy i samokształcenia. </a:t>
            </a:r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r>
              <a:rPr lang="pl-PL" sz="1200" dirty="0"/>
              <a:t>Źródło: PRZEWODNIK METODYCZNY DLA KOORDYNATORÓW SIECI WSPÓŁPRACY  I SAMOKSZTAŁCENIA  M. KOCUREK, I. SOŁTYSIŃSKA, M. ŚWIEŻY, I. WACHNA-SOSIN, materiały ORE, KRAKÓW 2012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81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Cele sieci współpracy i samokształcenia: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dirty="0"/>
              <a:t>wymiana doświadczeń między uczestnikami  </a:t>
            </a:r>
          </a:p>
          <a:p>
            <a:r>
              <a:rPr lang="pl-PL" dirty="0"/>
              <a:t>analiza dobrych praktyk stosowanych przez uczestników </a:t>
            </a:r>
          </a:p>
          <a:p>
            <a:r>
              <a:rPr lang="pl-PL" dirty="0"/>
              <a:t>pozyskiwanie metodycznego i merytorycznego wsparcia ekspertów </a:t>
            </a:r>
          </a:p>
          <a:p>
            <a:r>
              <a:rPr lang="pl-PL" dirty="0"/>
              <a:t>poszerzanie kompetencji uczestników </a:t>
            </a:r>
          </a:p>
          <a:p>
            <a:r>
              <a:rPr lang="pl-PL" dirty="0"/>
              <a:t>tworzenie nowych rozwiązań na potrzeby szkół uczestniczących w sieci</a:t>
            </a:r>
          </a:p>
          <a:p>
            <a:r>
              <a:rPr lang="pl-PL" dirty="0"/>
              <a:t> nawiązywanie kontaktów i współpracy pomiędzy szkołami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200" dirty="0"/>
              <a:t>Źródło: PRZEWODNIK METODYCZNY DLA KOORDYNATORÓW SIECI WSPÓŁPRACY  I SAMOKSZTAŁCENIA  M. KOCUREK, I. SOŁTYSIŃSKA, M. ŚWIEŻY, I. WACHNA-SOSIN, materiały ORE, KRAKÓW 2012 </a:t>
            </a:r>
          </a:p>
          <a:p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0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51279"/>
            <a:ext cx="10649607" cy="4643119"/>
          </a:xfrm>
        </p:spPr>
        <p:txBody>
          <a:bodyPr>
            <a:normAutofit fontScale="85000" lnSpcReduction="20000"/>
          </a:bodyPr>
          <a:lstStyle/>
          <a:p>
            <a:r>
              <a:rPr lang="pl-PL" b="1" i="1" dirty="0"/>
              <a:t>Rozporządzenie Ministra Edukacji Narodowej </a:t>
            </a:r>
            <a:r>
              <a:rPr lang="pl-PL" dirty="0"/>
              <a:t>z dnia 1 lutego 2013 r.</a:t>
            </a:r>
          </a:p>
          <a:p>
            <a:pPr marL="0" indent="0">
              <a:buNone/>
            </a:pPr>
            <a:r>
              <a:rPr lang="pl-PL" b="1" dirty="0"/>
              <a:t>   w sprawie szczegółowych zasad działania publicznych poradni psychologiczno- </a:t>
            </a:r>
          </a:p>
          <a:p>
            <a:pPr marL="0" indent="0">
              <a:buNone/>
            </a:pPr>
            <a:r>
              <a:rPr lang="pl-PL" b="1" dirty="0"/>
              <a:t>   pedagogicznych, w tym publicznych poradni </a:t>
            </a:r>
            <a:r>
              <a:rPr lang="pl-PL" b="1" dirty="0" err="1"/>
              <a:t>specjalistycznych</a:t>
            </a:r>
            <a:r>
              <a:rPr lang="pl-PL" dirty="0" err="1"/>
              <a:t>t</a:t>
            </a:r>
            <a:r>
              <a:rPr lang="pl-PL" dirty="0"/>
              <a:t>. (Dz. U. z 2004 r.  </a:t>
            </a:r>
          </a:p>
          <a:p>
            <a:pPr marL="0" indent="0">
              <a:buNone/>
            </a:pPr>
            <a:r>
              <a:rPr lang="pl-PL" dirty="0"/>
              <a:t>   Nr 256, poz. 2572, z </a:t>
            </a:r>
            <a:r>
              <a:rPr lang="pl-PL" dirty="0" err="1"/>
              <a:t>późn</a:t>
            </a:r>
            <a:r>
              <a:rPr lang="pl-PL" dirty="0"/>
              <a:t>. zm.)</a:t>
            </a:r>
          </a:p>
          <a:p>
            <a:pPr marL="0" indent="0">
              <a:buNone/>
            </a:pPr>
            <a:r>
              <a:rPr lang="pl-PL" b="1" i="1" dirty="0"/>
              <a:t> </a:t>
            </a:r>
            <a:endParaRPr lang="pl-PL" dirty="0"/>
          </a:p>
          <a:p>
            <a:r>
              <a:rPr lang="pl-PL" b="1" i="1" dirty="0"/>
              <a:t>Rozporządzenie Ministra Edukacji Narodowej </a:t>
            </a:r>
            <a:r>
              <a:rPr lang="pl-PL" dirty="0"/>
              <a:t>z dnia 28 lutego 2013 r. </a:t>
            </a:r>
          </a:p>
          <a:p>
            <a:pPr marL="0" indent="0">
              <a:buNone/>
            </a:pPr>
            <a:r>
              <a:rPr lang="pl-PL" b="1" dirty="0"/>
              <a:t>   w sprawie szczegółowych zasad działania publicznych bibliotek pedagogicznych</a:t>
            </a:r>
          </a:p>
          <a:p>
            <a:pPr marL="0" indent="0">
              <a:buNone/>
            </a:pPr>
            <a:r>
              <a:rPr lang="pl-PL" b="1" dirty="0"/>
              <a:t>    </a:t>
            </a:r>
            <a:r>
              <a:rPr lang="pl-PL" dirty="0"/>
              <a:t>(Dz. U. z 2004 r. Nr 256, poz. 2572, z </a:t>
            </a:r>
            <a:r>
              <a:rPr lang="pl-PL" dirty="0" err="1"/>
              <a:t>późn</a:t>
            </a:r>
            <a:r>
              <a:rPr lang="pl-PL" dirty="0"/>
              <a:t>. zm.)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i="1" dirty="0"/>
              <a:t>Rozporządzenie Ministra Edukacji Narodowej</a:t>
            </a:r>
            <a:r>
              <a:rPr lang="pl-PL" b="1" dirty="0"/>
              <a:t> </a:t>
            </a:r>
            <a:r>
              <a:rPr lang="pl-PL" dirty="0"/>
              <a:t>z dn. 29 września 2016 r.</a:t>
            </a:r>
            <a:r>
              <a:rPr lang="pl-PL" b="1" dirty="0"/>
              <a:t> </a:t>
            </a:r>
          </a:p>
          <a:p>
            <a:pPr marL="0" indent="0">
              <a:buNone/>
            </a:pPr>
            <a:r>
              <a:rPr lang="pl-PL" b="1" dirty="0"/>
              <a:t>   w sprawie placówek doskonalenia nauczycieli </a:t>
            </a:r>
            <a:r>
              <a:rPr lang="pl-PL" dirty="0"/>
              <a:t>(Dz. U. z 2015 r. poz. 2156 oraz </a:t>
            </a:r>
          </a:p>
          <a:p>
            <a:pPr marL="0" indent="0">
              <a:buNone/>
            </a:pPr>
            <a:r>
              <a:rPr lang="pl-PL" dirty="0"/>
              <a:t>   z 2016 r. poz. 35, 64, 195, 668 i 1010)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6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Realizator projektu:</a:t>
            </a:r>
            <a:r>
              <a:rPr lang="pl-PL" dirty="0"/>
              <a:t> Fundacja Rozwoju Demokracji Lokalnej Centrum Szkoleniowe w Łodzi.</a:t>
            </a:r>
          </a:p>
          <a:p>
            <a:r>
              <a:rPr lang="pl-PL" b="1" dirty="0"/>
              <a:t>Partner projektu:</a:t>
            </a:r>
            <a:r>
              <a:rPr lang="pl-PL" dirty="0"/>
              <a:t> Łódzkie Centrum Doskonalenia Nauczycieli i Kształcenia Praktycznego.</a:t>
            </a:r>
          </a:p>
          <a:p>
            <a:r>
              <a:rPr lang="pl-PL" b="1" dirty="0"/>
              <a:t>Cel główny projektu:</a:t>
            </a:r>
            <a:r>
              <a:rPr lang="pl-PL" dirty="0"/>
              <a:t> podniesienie kompetencji 170 (136K, 34M) pracowników systemu wspomagania pracy szkoły oraz trenerów z terenu woj. łódzkiego i mazowieckiego w zakresie wspomagania pracy szkół ukierunkowanego na rozwijanie kompetencji kluczowych uczniów poprzez wdrożenie programów szkoleniowo-doradczych wraz z obudową merytoryczną.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2EDBE5A3-FE48-42D1-A403-5D64312FF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11763"/>
            <a:ext cx="9144000" cy="523873"/>
          </a:xfrm>
        </p:spPr>
        <p:txBody>
          <a:bodyPr>
            <a:normAutofit/>
          </a:bodyPr>
          <a:lstStyle/>
          <a:p>
            <a:pPr algn="l"/>
            <a:r>
              <a:rPr lang="pl-PL" sz="1100" dirty="0"/>
              <a:t>Źródło: J. Wysocka, M. Hajdukiewicz „Zapewnianie jakości procesu wspomagania szkół w rozwoju”, materiały ORE, Warszawa 2015.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67B56FF-4065-4DF3-BF53-2E67A242A33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981200" y="938073"/>
            <a:ext cx="8686800" cy="425876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41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 lnSpcReduction="10000"/>
          </a:bodyPr>
          <a:lstStyle/>
          <a:p>
            <a:endParaRPr lang="pl-PL" b="1" i="1" dirty="0"/>
          </a:p>
          <a:p>
            <a:r>
              <a:rPr lang="pl-PL" b="1" i="1" dirty="0"/>
              <a:t>Rozporządzenie Ministra Edukacji Narodowej </a:t>
            </a:r>
            <a:r>
              <a:rPr lang="pl-PL" dirty="0"/>
              <a:t>z dnia 25 sierpnia 2017 r.</a:t>
            </a:r>
          </a:p>
          <a:p>
            <a:pPr marL="0" indent="0">
              <a:buNone/>
            </a:pPr>
            <a:r>
              <a:rPr lang="pl-PL" b="1" dirty="0"/>
              <a:t>	w sprawie nadzoru pedagogicznego </a:t>
            </a:r>
          </a:p>
          <a:p>
            <a:pPr marL="0" indent="0">
              <a:buNone/>
            </a:pPr>
            <a:r>
              <a:rPr lang="pl-PL" dirty="0"/>
              <a:t>            (Dz. U. z 2017 r. poz. 59 i 949) </a:t>
            </a:r>
          </a:p>
          <a:p>
            <a:pPr marL="0" indent="0">
              <a:buNone/>
            </a:pPr>
            <a:r>
              <a:rPr lang="pl-PL" b="1" dirty="0"/>
              <a:t> </a:t>
            </a:r>
            <a:endParaRPr lang="pl-PL" dirty="0"/>
          </a:p>
          <a:p>
            <a:r>
              <a:rPr lang="pl-PL" b="1" i="1" dirty="0"/>
              <a:t>Rozporządzenie Ministra Edukacji Narodowej </a:t>
            </a:r>
            <a:r>
              <a:rPr lang="pl-PL" dirty="0"/>
              <a:t>z dnia 11 sierpnia 2017 r.</a:t>
            </a:r>
          </a:p>
          <a:p>
            <a:pPr marL="0" indent="0">
              <a:buNone/>
            </a:pPr>
            <a:r>
              <a:rPr lang="pl-PL" b="1" dirty="0"/>
              <a:t>	w sprawie wymagań wobec szkół i placówek </a:t>
            </a:r>
          </a:p>
          <a:p>
            <a:pPr marL="0" indent="0">
              <a:buNone/>
            </a:pPr>
            <a:r>
              <a:rPr lang="pl-PL" b="1" dirty="0"/>
              <a:t>             </a:t>
            </a:r>
            <a:r>
              <a:rPr lang="pl-PL" dirty="0"/>
              <a:t>(Dz. U. z 2017 r. poz. 59 i 949)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26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B77397C-109B-449C-B2BF-00DDB1E31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1414" y="1026085"/>
            <a:ext cx="9660616" cy="49073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20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D3D9F1E-CA7C-4D10-8DA4-C96008527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30960" y="902261"/>
            <a:ext cx="9544961" cy="482531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06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4E965B7-306A-47A2-A704-F24A7434A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06494" y="1026084"/>
            <a:ext cx="10270813" cy="318357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26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Ewaluacja zewnętrzna jest prowadzona przez osoby spoza danej placówki. W przypadku szkół realizowana jest przez zespół wizytatorów ds. ewaluacji z kuratoriów oświaty. Każda szkoła podlega ewaluacji zewnętrznej raz na pięć lat.</a:t>
            </a:r>
          </a:p>
          <a:p>
            <a:r>
              <a:rPr lang="pl-PL" dirty="0"/>
              <a:t>Proces zewnętrznej ewaluacji służy opisaniu działań szkoły lub placówki w zakresie realizacji wymagań i określeniu, w jakim stopniu dana szkoła lub placówka spełnia te wymagania (…). </a:t>
            </a:r>
          </a:p>
          <a:p>
            <a:r>
              <a:rPr lang="pl-PL" dirty="0"/>
              <a:t>Raport z ewaluacji zewnętrznej generuje dane, które są następnie analizowane i dyskutowane z dyrektorem i całym zespołem nauczycielskim. Uzyskana ocena jakości pracy powinna stać się przyczynkiem do refleksji na temat funkcjonowania szkoły, a także wskazówką do dalszego doskonalenia. </a:t>
            </a:r>
          </a:p>
          <a:p>
            <a:r>
              <a:rPr lang="pl-PL" dirty="0"/>
              <a:t>Dyrektor szkoły i nauczyciele biorą udział w procesie ewaluacji zewnętrznej. Wizytatorzy ds. ewaluacji mają obowiązek brania pod uwagę ewaluacji wewnętrznej podczas prowadzenia ewaluacji zewnętrznej.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66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7E2099CA-BB9C-410E-9B1C-13D4A191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476240"/>
            <a:ext cx="10515600" cy="613410"/>
          </a:xfrm>
        </p:spPr>
        <p:txBody>
          <a:bodyPr>
            <a:normAutofit/>
          </a:bodyPr>
          <a:lstStyle/>
          <a:p>
            <a:r>
              <a:rPr lang="pl-PL" sz="1100" dirty="0"/>
              <a:t>Źródło: Metody i narzędzia ewaluacyjne, Librus.pl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ED7F8C9-B27D-4AB8-AFC1-68950C1FE0D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3796030" y="965061"/>
            <a:ext cx="4210050" cy="451117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20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Zadania dyrektora:</a:t>
            </a:r>
          </a:p>
          <a:p>
            <a:r>
              <a:rPr lang="pl-PL" dirty="0"/>
              <a:t>Inicjowanie i udział w diagnozie potrzeb.</a:t>
            </a:r>
          </a:p>
          <a:p>
            <a:r>
              <a:rPr lang="pl-PL" dirty="0"/>
              <a:t>Pozyskanie ekspertów.</a:t>
            </a:r>
          </a:p>
          <a:p>
            <a:r>
              <a:rPr lang="pl-PL" dirty="0"/>
              <a:t>Motywowanie nauczycieli.</a:t>
            </a:r>
          </a:p>
          <a:p>
            <a:r>
              <a:rPr lang="pl-PL" dirty="0"/>
              <a:t>Wspieranie zespołów zadaniowych.</a:t>
            </a:r>
          </a:p>
          <a:p>
            <a:r>
              <a:rPr lang="pl-PL" dirty="0"/>
              <a:t>Pomoc organizacyjna</a:t>
            </a:r>
          </a:p>
          <a:p>
            <a:r>
              <a:rPr lang="pl-PL" dirty="0"/>
              <a:t>Monitorowanie działań.</a:t>
            </a:r>
          </a:p>
          <a:p>
            <a:r>
              <a:rPr lang="pl-PL" dirty="0"/>
              <a:t>Włączenie oceny działań do ewaluacji wewnętrznej.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66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Zadania nauczycieli:</a:t>
            </a:r>
          </a:p>
          <a:p>
            <a:r>
              <a:rPr lang="pl-PL" dirty="0"/>
              <a:t>Współpraca w zakresie diagnozy potrzeb.</a:t>
            </a:r>
          </a:p>
          <a:p>
            <a:r>
              <a:rPr lang="pl-PL" dirty="0"/>
              <a:t>Dzielenie się doświadczeniami, prowadzenie zajęć otwartych i szkoleń.</a:t>
            </a:r>
          </a:p>
          <a:p>
            <a:r>
              <a:rPr lang="pl-PL" dirty="0"/>
              <a:t>Praca w sieci.</a:t>
            </a:r>
          </a:p>
          <a:p>
            <a:r>
              <a:rPr lang="pl-PL" dirty="0"/>
              <a:t>Wdrażanie nowych metod/koncepcji pracy.</a:t>
            </a:r>
          </a:p>
          <a:p>
            <a:r>
              <a:rPr lang="pl-PL" dirty="0"/>
              <a:t>Współpraca  w zespołach zadaniowych.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22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Zadania innych pracowników szkoły:</a:t>
            </a:r>
          </a:p>
          <a:p>
            <a:r>
              <a:rPr lang="pl-PL" dirty="0"/>
              <a:t>Występowanie w roli ekspertów.</a:t>
            </a:r>
          </a:p>
          <a:p>
            <a:r>
              <a:rPr lang="pl-PL" dirty="0"/>
              <a:t>Współpraca w zakresie tworzenia bazy dydaktycznej.</a:t>
            </a:r>
          </a:p>
          <a:p>
            <a:r>
              <a:rPr lang="pl-PL" dirty="0"/>
              <a:t>Udział w wybranych szkoleniach.</a:t>
            </a:r>
          </a:p>
          <a:p>
            <a:r>
              <a:rPr lang="pl-PL" dirty="0"/>
              <a:t>Współpraca w zakresie wdrażania wypracowanych koncepcji.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3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4470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/>
              <a:t>Formy wsparcia:</a:t>
            </a:r>
            <a:endParaRPr lang="pl-PL" dirty="0"/>
          </a:p>
          <a:p>
            <a:r>
              <a:rPr lang="pl-PL" dirty="0"/>
              <a:t> </a:t>
            </a:r>
            <a:r>
              <a:rPr lang="pl-PL" b="1" dirty="0"/>
              <a:t>Szkolenia i doradztwo </a:t>
            </a:r>
            <a:r>
              <a:rPr lang="pl-PL" dirty="0"/>
              <a:t>dla pracowników systemu wspomaganiach pracy szkoły oraz trenerów współpracujących z instytucjami wspomagania pracy szkoły z wybranej przez uczestnika kompetencji kluczowej – do wyboru przez uczestnika projektu 1 z 5 kompetencji kluczowych</a:t>
            </a:r>
          </a:p>
          <a:p>
            <a:r>
              <a:rPr lang="pl-PL" b="1" dirty="0"/>
              <a:t>Doradztwo</a:t>
            </a:r>
            <a:r>
              <a:rPr lang="pl-PL" dirty="0"/>
              <a:t> – każdy uczestnik projektu otrzyma wsparcie doradcze w postaci spotkań konsultacyjnych indywidualnych w postaci 18 godz. oraz zespołowego w postaci 18 godz. Celem doradztwa jest wspieranie uczestników szkoleń w prowadzeniu procesu wspomagania pracy szkoły. </a:t>
            </a:r>
          </a:p>
          <a:p>
            <a:r>
              <a:rPr lang="pl-PL" b="1" dirty="0"/>
              <a:t>Praca w sieci współpracy i samokształcenia</a:t>
            </a:r>
            <a:r>
              <a:rPr lang="pl-PL" dirty="0"/>
              <a:t> dająca możliwość stałej	     i długofalowej współpracy na platformie www.doskonaleniewsieci.pl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Zadania ekspertów merytorycznych:</a:t>
            </a:r>
          </a:p>
          <a:p>
            <a:r>
              <a:rPr lang="pl-PL" dirty="0"/>
              <a:t>Przygotowanie i przeprowadzenie dostosowanych do potrzeb szkoły warsztatów i/lub innych zaplanowanych form szkoleniowych dla nauczycieli (konsultacji, wykładów itp.)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77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4470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Zadania specjalisty do spraw wspomagania:</a:t>
            </a:r>
          </a:p>
          <a:p>
            <a:r>
              <a:rPr lang="pl-PL" dirty="0"/>
              <a:t>Pomoc w diagnozowaniu problemów szkoły</a:t>
            </a:r>
          </a:p>
          <a:p>
            <a:r>
              <a:rPr lang="pl-PL" dirty="0"/>
              <a:t>Planowanie działań rozwojowych</a:t>
            </a:r>
          </a:p>
          <a:p>
            <a:r>
              <a:rPr lang="pl-PL" dirty="0"/>
              <a:t>Organizacja i realizacja zaplanowanych działań - wspólne wypracowanie</a:t>
            </a:r>
          </a:p>
          <a:p>
            <a:pPr marL="0" indent="0">
              <a:buNone/>
            </a:pPr>
            <a:r>
              <a:rPr lang="pl-PL" dirty="0"/>
              <a:t>    zasad wzajemnego uczenia się</a:t>
            </a:r>
          </a:p>
          <a:p>
            <a:r>
              <a:rPr lang="pl-PL" dirty="0"/>
              <a:t>Koordynowanie działań, pełnienie funkcji moderatora, doradcy </a:t>
            </a:r>
          </a:p>
          <a:p>
            <a:pPr marL="0" indent="0">
              <a:buNone/>
            </a:pPr>
            <a:r>
              <a:rPr lang="pl-PL" dirty="0"/>
              <a:t>    i inicjatora zmian</a:t>
            </a:r>
          </a:p>
          <a:p>
            <a:r>
              <a:rPr lang="pl-PL" dirty="0"/>
              <a:t>Dobór kompetentnych ekspertów</a:t>
            </a:r>
          </a:p>
          <a:p>
            <a:r>
              <a:rPr lang="pl-PL" dirty="0"/>
              <a:t>Monitorowanie procesu wspomagania</a:t>
            </a:r>
          </a:p>
          <a:p>
            <a:r>
              <a:rPr lang="pl-PL" dirty="0"/>
              <a:t>Ocena przeprowadzonych działań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08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03680"/>
            <a:ext cx="10649607" cy="390426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l-PL" b="1" u="sng" dirty="0"/>
              <a:t>Na etapie diagnozy: </a:t>
            </a:r>
            <a:endParaRPr lang="pl-PL" u="sng" dirty="0"/>
          </a:p>
          <a:p>
            <a:pPr lvl="0"/>
            <a:r>
              <a:rPr lang="pl-PL" dirty="0"/>
              <a:t>przekazanie informacji na temat założeń procesu wspomagania,  </a:t>
            </a:r>
          </a:p>
          <a:p>
            <a:pPr lvl="0"/>
            <a:r>
              <a:rPr lang="pl-PL" dirty="0"/>
              <a:t>organizacja i prowadzenie spotkań z dyrektorem szkoły i radą pedagogiczną, </a:t>
            </a:r>
          </a:p>
          <a:p>
            <a:pPr lvl="0"/>
            <a:r>
              <a:rPr lang="pl-PL" dirty="0"/>
              <a:t>zapewnienie odpowiednich metod i narzędzi do diagnozy potrzeb szkoły,  </a:t>
            </a:r>
          </a:p>
          <a:p>
            <a:pPr lvl="0"/>
            <a:r>
              <a:rPr lang="pl-PL" dirty="0"/>
              <a:t>zbieranie i integracja danych o szkole,  </a:t>
            </a:r>
          </a:p>
          <a:p>
            <a:pPr lvl="0"/>
            <a:r>
              <a:rPr lang="pl-PL" dirty="0"/>
              <a:t>moderowanie spotkań z nauczycielami i zespołem ds. diagnozy,</a:t>
            </a:r>
          </a:p>
          <a:p>
            <a:pPr lvl="0"/>
            <a:r>
              <a:rPr lang="pl-PL" dirty="0"/>
              <a:t>bieżąca współpraca z dyrektorem i radą pedagogiczną w przeprowadzeniu diagnozy, </a:t>
            </a:r>
          </a:p>
          <a:p>
            <a:pPr lvl="0"/>
            <a:r>
              <a:rPr lang="pl-PL" dirty="0"/>
              <a:t>pomoc w określeniu priorytetów rozwojowych na podstawie zebranych informacji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50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20800" y="1280565"/>
            <a:ext cx="10167007" cy="4127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u="sng" dirty="0"/>
              <a:t>Na etapie planowania:</a:t>
            </a:r>
            <a:endParaRPr lang="pl-PL" u="sng" dirty="0"/>
          </a:p>
          <a:p>
            <a:pPr lvl="0"/>
            <a:r>
              <a:rPr lang="pl-PL" dirty="0"/>
              <a:t>koordynacja procesu planowania, </a:t>
            </a:r>
          </a:p>
          <a:p>
            <a:pPr lvl="0"/>
            <a:r>
              <a:rPr lang="pl-PL" dirty="0"/>
              <a:t>współpraca z dyrektorem i innymi osobami przy planowaniu wspomagania, </a:t>
            </a:r>
          </a:p>
          <a:p>
            <a:pPr lvl="0"/>
            <a:r>
              <a:rPr lang="pl-PL" dirty="0"/>
              <a:t>moderowanie pracą zespołu ds. planowania, </a:t>
            </a:r>
          </a:p>
          <a:p>
            <a:pPr lvl="0"/>
            <a:r>
              <a:rPr lang="pl-PL" dirty="0"/>
              <a:t>analiza wyników diagnozy i wykorzystanie ich w procesie planowania, </a:t>
            </a:r>
          </a:p>
          <a:p>
            <a:pPr lvl="0"/>
            <a:r>
              <a:rPr lang="pl-PL" dirty="0"/>
              <a:t>wspieranie zespołu ds. planowania w definiowaniu celów, zadań i efektów. 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55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8880" y="1605280"/>
            <a:ext cx="10288927" cy="3802666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Na etapie realizacji:</a:t>
            </a:r>
            <a:endParaRPr lang="pl-PL" dirty="0"/>
          </a:p>
          <a:p>
            <a:pPr lvl="0"/>
            <a:r>
              <a:rPr lang="pl-PL" dirty="0"/>
              <a:t>organizacja różnorodnych form doskonalenia, w tym współpraca </a:t>
            </a:r>
          </a:p>
          <a:p>
            <a:pPr marL="0" indent="0">
              <a:buNone/>
            </a:pPr>
            <a:r>
              <a:rPr lang="pl-PL" dirty="0"/>
              <a:t>  z zewnętrznymi ekspertami, </a:t>
            </a:r>
          </a:p>
          <a:p>
            <a:pPr lvl="0"/>
            <a:r>
              <a:rPr lang="pl-PL" dirty="0"/>
              <a:t>wspieranie nauczycieli w doskonaleniu ich warsztatu pracy. </a:t>
            </a:r>
          </a:p>
          <a:p>
            <a:pPr lvl="0"/>
            <a:r>
              <a:rPr lang="pl-PL" dirty="0"/>
              <a:t>bieżące konsultacje indywidualne i grupowe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10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83360"/>
            <a:ext cx="10649607" cy="392458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Proces wspomagania powinien zakończyć się </a:t>
            </a:r>
            <a:r>
              <a:rPr lang="pl-PL" b="1" dirty="0"/>
              <a:t>sprawozdaniem </a:t>
            </a:r>
          </a:p>
          <a:p>
            <a:pPr marL="0" indent="0" algn="ctr">
              <a:buNone/>
            </a:pPr>
            <a:r>
              <a:rPr lang="pl-PL" b="1" dirty="0"/>
              <a:t>z realizacji działań</a:t>
            </a:r>
            <a:r>
              <a:rPr lang="pl-PL" dirty="0"/>
              <a:t>. Może to być zadanie osoby wspomagającej </a:t>
            </a:r>
          </a:p>
          <a:p>
            <a:pPr marL="0" indent="0" algn="ctr">
              <a:buNone/>
            </a:pPr>
            <a:r>
              <a:rPr lang="pl-PL" dirty="0"/>
              <a:t>lub nauczycieli. Ważne, aby podsumowanie zostało przedstawione</a:t>
            </a:r>
          </a:p>
          <a:p>
            <a:pPr marL="0" indent="0" algn="ctr">
              <a:buNone/>
            </a:pPr>
            <a:r>
              <a:rPr lang="pl-PL" dirty="0"/>
              <a:t> radzie pedagogicznej. </a:t>
            </a:r>
          </a:p>
          <a:p>
            <a:pPr marL="0" indent="0" algn="ctr">
              <a:buNone/>
            </a:pPr>
            <a:r>
              <a:rPr lang="pl-PL" dirty="0"/>
              <a:t>Sprawozdanie stanowi podstawę do opracowania wspólnie </a:t>
            </a:r>
          </a:p>
          <a:p>
            <a:pPr marL="0" indent="0" algn="ctr">
              <a:buNone/>
            </a:pPr>
            <a:r>
              <a:rPr lang="pl-PL" dirty="0"/>
              <a:t>z dyrektorem i nauczycielami </a:t>
            </a:r>
            <a:r>
              <a:rPr lang="pl-PL" b="1" dirty="0"/>
              <a:t>rekomendacji</a:t>
            </a:r>
            <a:r>
              <a:rPr lang="pl-PL" dirty="0"/>
              <a:t>, wyznaczających obszar </a:t>
            </a:r>
          </a:p>
          <a:p>
            <a:pPr marL="0" indent="0" algn="ctr">
              <a:buNone/>
            </a:pPr>
            <a:r>
              <a:rPr lang="pl-PL" dirty="0"/>
              <a:t>i kierunek doskonalenia pracy w kolejnym roku szkolnym. 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1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b="1" dirty="0"/>
              <a:t>SZKOLENIE  DLA TRENERÓW WSPOMAGANIA OŚWIATY</a:t>
            </a:r>
            <a:endParaRPr lang="pl-PL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b="1" dirty="0"/>
              <a:t>W ZAKRESIE WSPOMAGANIA SZKÓŁ W ROZWOJU </a:t>
            </a:r>
            <a:r>
              <a:rPr lang="pl-PL" b="1" u="sng" dirty="0"/>
              <a:t>KOMPETENCJI SPOŁECZNYCH I OBYWATELSKICH, KOMPETENCJI INICJATYWNOŚCI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b="1" u="sng" dirty="0"/>
              <a:t>I PRZEDSIĘBIORCZOŚCI, KOMPETENCJI ŚWIADOMOŚCI I EKSPRESJI KULTURALNEJ  </a:t>
            </a:r>
            <a:r>
              <a:rPr lang="pl-PL" b="1" dirty="0"/>
              <a:t>–   I ETAP EDUKACYJNY </a:t>
            </a:r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7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x-none" b="1" dirty="0"/>
              <a:t>Cel ogólny:</a:t>
            </a:r>
            <a:endParaRPr lang="pl-PL" b="1" dirty="0"/>
          </a:p>
          <a:p>
            <a:pPr marL="0" indent="0">
              <a:buNone/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Przygotowanie do procesowego wspomagania szkół w obszarach związanych z kształtowaniem kompetencji kluczowych uczniów 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5"/>
            <a:ext cx="10649607" cy="46134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3600" b="1" dirty="0"/>
              <a:t>Cele szczegółowe:</a:t>
            </a:r>
            <a:endParaRPr lang="pl-PL" sz="3600" dirty="0"/>
          </a:p>
          <a:p>
            <a:pPr marL="0" indent="0">
              <a:buNone/>
            </a:pPr>
            <a:r>
              <a:rPr lang="pl-PL" sz="3600" dirty="0"/>
              <a:t>Uczestnik szkolenia: </a:t>
            </a:r>
          </a:p>
          <a:p>
            <a:pPr lvl="0"/>
            <a:r>
              <a:rPr lang="pl-PL" sz="3600" dirty="0"/>
              <a:t>charakteryzuje kompetencje kluczowe, rozumie ich rolę i znaczenie w procesie uczenia się przez całe życie oraz w przygotowaniu uczniów do funkcjonowania w społeczeństwie i dorosłego życia; </a:t>
            </a:r>
          </a:p>
          <a:p>
            <a:pPr lvl="0"/>
            <a:r>
              <a:rPr lang="pl-PL" sz="3600" dirty="0"/>
              <a:t>uzasadnia potrzebę rozwijania postaw innowacyjności, kreatywności i umiejętności pracy zespołowej oraz wpływ procesu uczenia się/nauczania na I etapie edukacyjnym na ich kształtowanie;  </a:t>
            </a:r>
          </a:p>
          <a:p>
            <a:pPr lvl="0"/>
            <a:r>
              <a:rPr lang="pl-PL" sz="3600" dirty="0"/>
              <a:t>wskazuje metody służące kształtowaniu postaw innowacyjności, kreatywności i umiejętności pracy zespołowej oraz warunki sprzyjające ich wykorzystaniu na I etapie edukacyjnym; </a:t>
            </a:r>
          </a:p>
          <a:p>
            <a:pPr lvl="0"/>
            <a:r>
              <a:rPr lang="pl-PL" sz="3600" dirty="0"/>
              <a:t>zna założenia kompleksowego wspomagania szkół i zadania instytucji systemu wspomagania;  </a:t>
            </a:r>
          </a:p>
          <a:p>
            <a:pPr lvl="0"/>
            <a:r>
              <a:rPr lang="pl-PL" sz="3600" dirty="0"/>
              <a:t>prowadzi wspomaganie szkoły w zakresie kształtowania kompetencji kluczowych uczniów, wykorzystując wiedzę na temat metod i technik uczenia się/nauczania; </a:t>
            </a:r>
          </a:p>
          <a:p>
            <a:pPr lvl="0"/>
            <a:r>
              <a:rPr lang="pl-PL" sz="3600" dirty="0"/>
              <a:t>organizuje pracę zespołową nauczycieli w celu kształtowania kompetencji kluczowych uczniów; </a:t>
            </a:r>
          </a:p>
          <a:p>
            <a:pPr lvl="0"/>
            <a:r>
              <a:rPr lang="pl-PL" sz="3600" dirty="0"/>
              <a:t>określa swój potencjał zawodowy i planuje dalszy rozwój w roli osoby organizującej wspomaganie szkół.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7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6366" y="1280565"/>
            <a:ext cx="10481441" cy="4447009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pl-PL" b="1" dirty="0"/>
              <a:t>Moduły:</a:t>
            </a:r>
          </a:p>
          <a:p>
            <a:pPr marL="0" lvl="0" indent="0">
              <a:buNone/>
            </a:pPr>
            <a:endParaRPr lang="pl-PL" dirty="0"/>
          </a:p>
          <a:p>
            <a:pPr marL="571500" lvl="0" indent="-571500">
              <a:buFont typeface="+mj-lt"/>
              <a:buAutoNum type="romanUcPeriod"/>
            </a:pPr>
            <a:r>
              <a:rPr lang="x-none" dirty="0"/>
              <a:t>Wspomaganie pracy szkoły- wprowadzenie do szkolenia</a:t>
            </a:r>
            <a:endParaRPr lang="pl-PL" dirty="0"/>
          </a:p>
          <a:p>
            <a:pPr marL="571500" lvl="0" indent="-571500">
              <a:buFont typeface="+mj-lt"/>
              <a:buAutoNum type="romanUcPeriod"/>
            </a:pPr>
            <a:r>
              <a:rPr lang="pl-PL" dirty="0"/>
              <a:t>Rozwój kompetencji kluczowych w procesie edukacji </a:t>
            </a:r>
          </a:p>
          <a:p>
            <a:pPr marL="571500" lvl="0" indent="-571500">
              <a:buFont typeface="+mj-lt"/>
              <a:buAutoNum type="romanUcPeriod"/>
            </a:pPr>
            <a:r>
              <a:rPr lang="x-none" dirty="0"/>
              <a:t>Proces uczenia się a rozwój kompetencji kluczowych </a:t>
            </a:r>
            <a:endParaRPr lang="pl-PL" dirty="0"/>
          </a:p>
          <a:p>
            <a:pPr marL="571500" lvl="0" indent="-571500">
              <a:buFont typeface="+mj-lt"/>
              <a:buAutoNum type="romanUcPeriod"/>
            </a:pPr>
            <a:r>
              <a:rPr lang="x-none" dirty="0"/>
              <a:t>Kształtowanie postaw innowacyjności, kreatywności i umiejętności pracy zespołowej </a:t>
            </a:r>
            <a:endParaRPr lang="pl-PL" dirty="0"/>
          </a:p>
          <a:p>
            <a:pPr marL="571500" lvl="0" indent="-571500">
              <a:buFont typeface="+mj-lt"/>
              <a:buAutoNum type="romanUcPeriod"/>
            </a:pPr>
            <a:r>
              <a:rPr lang="x-none" dirty="0"/>
              <a:t>Kształtowanie umiejętności pracy zespołowej u uczniów na I etapie edukacyjnym </a:t>
            </a:r>
            <a:endParaRPr lang="pl-PL" dirty="0"/>
          </a:p>
          <a:p>
            <a:pPr marL="571500" lvl="0" indent="-571500">
              <a:buFont typeface="+mj-lt"/>
              <a:buAutoNum type="romanUcPeriod"/>
            </a:pPr>
            <a:r>
              <a:rPr lang="x-none" dirty="0"/>
              <a:t>Kształtowanie postawy kreatywności u uczniów na I etapie edukacyjnym </a:t>
            </a:r>
            <a:endParaRPr lang="pl-PL" dirty="0"/>
          </a:p>
          <a:p>
            <a:pPr marL="571500" lvl="0" indent="-571500">
              <a:buFont typeface="+mj-lt"/>
              <a:buAutoNum type="romanUcPeriod"/>
            </a:pPr>
            <a:r>
              <a:rPr lang="x-none" dirty="0"/>
              <a:t>Kształtowanie postawy innowacyjności u uczniów na I etapie edukacyjnym </a:t>
            </a:r>
            <a:endParaRPr lang="pl-PL" dirty="0"/>
          </a:p>
          <a:p>
            <a:pPr marL="571500" lvl="0" indent="-571500">
              <a:buFont typeface="+mj-lt"/>
              <a:buAutoNum type="romanUcPeriod"/>
            </a:pPr>
            <a:r>
              <a:rPr lang="x-none" dirty="0"/>
              <a:t>Wspomaganie szkoły w kształtowaniu postaw innowacyjności, kreatywności </a:t>
            </a:r>
            <a:r>
              <a:rPr lang="pl-PL" dirty="0"/>
              <a:t>                 </a:t>
            </a:r>
            <a:r>
              <a:rPr lang="x-none" dirty="0"/>
              <a:t>i umiejętności pracy zespołowej u uczniów </a:t>
            </a:r>
            <a:endParaRPr lang="pl-PL" dirty="0"/>
          </a:p>
          <a:p>
            <a:pPr marL="571500" lvl="0" indent="-571500">
              <a:buFont typeface="+mj-lt"/>
              <a:buAutoNum type="romanUcPeriod"/>
            </a:pPr>
            <a:r>
              <a:rPr lang="x-none" dirty="0"/>
              <a:t>Planowanie rozwoju zawodowego uczestników szkolenia w zakresie wspomagania szkół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6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INFORMACJE ORGANIZACYJNE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Czas trwania zajęć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Część stacjonarna </a:t>
            </a:r>
            <a:r>
              <a:rPr lang="pl-PL" b="1" dirty="0"/>
              <a:t>–  70 godzin dydaktycznych, </a:t>
            </a:r>
          </a:p>
          <a:p>
            <a:pPr marL="0" indent="0">
              <a:buNone/>
            </a:pPr>
            <a:r>
              <a:rPr lang="pl-PL" b="1" dirty="0"/>
              <a:t> </a:t>
            </a:r>
            <a:r>
              <a:rPr lang="pl-PL" dirty="0"/>
              <a:t>Część e-learningowa </a:t>
            </a:r>
            <a:r>
              <a:rPr lang="pl-PL" b="1" dirty="0"/>
              <a:t>–  20 godzin (4 zaliczenia)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Szkolenie odbywać się będzie w czasie dwóch zjazdów</a:t>
            </a:r>
          </a:p>
          <a:p>
            <a:r>
              <a:rPr lang="pl-PL" b="1" dirty="0"/>
              <a:t> I ZJAZD (3 dni, 30 godz.)  każdy dzień 10 godzin</a:t>
            </a:r>
            <a:endParaRPr lang="pl-PL" dirty="0"/>
          </a:p>
          <a:p>
            <a:r>
              <a:rPr lang="pl-PL" b="1" dirty="0"/>
              <a:t>II ZJAZD (4 dni, 40 godz.)  1 -3 dzień – po  10,5 godz. 4 dzień - 8,5 godz</a:t>
            </a:r>
            <a:r>
              <a:rPr lang="pl-PL" dirty="0"/>
              <a:t>.</a:t>
            </a:r>
            <a:r>
              <a:rPr lang="pl-PL" b="1" dirty="0"/>
              <a:t>	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36671" y="2597666"/>
            <a:ext cx="14055733" cy="5352296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1027" name="Obraz 1">
            <a:extLst>
              <a:ext uri="{FF2B5EF4-FFF2-40B4-BE49-F238E27FC236}">
                <a16:creationId xmlns:a16="http://schemas.microsoft.com/office/drawing/2014/main" id="{2C91E1CC-F5FC-4821-9C70-BAF1C24A8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73" y="1444275"/>
            <a:ext cx="7810261" cy="396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457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3899</TotalTime>
  <Words>1813</Words>
  <Application>Microsoft Office PowerPoint</Application>
  <PresentationFormat>Panoramiczny</PresentationFormat>
  <Paragraphs>248</Paragraphs>
  <Slides>35</Slides>
  <Notes>34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Motyw pakietu Office</vt:lpstr>
      <vt:lpstr>DOSKONALENIE TRENERÓW WSPOMAGANIA OŚWIATY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</vt:lpstr>
      <vt:lpstr>      </vt:lpstr>
      <vt:lpstr>      </vt:lpstr>
      <vt:lpstr>      </vt:lpstr>
      <vt:lpstr>      </vt:lpstr>
      <vt:lpstr>     </vt:lpstr>
      <vt:lpstr>      </vt:lpstr>
      <vt:lpstr>      </vt:lpstr>
      <vt:lpstr>Prezentacja programu PowerPoint</vt:lpstr>
      <vt:lpstr>   </vt:lpstr>
      <vt:lpstr>      </vt:lpstr>
      <vt:lpstr>      DOSKONALENIE TRENERÓW WSPOMAGANIA OŚWIATY  POWR.02.10.00-00-7015/17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lenovo</cp:lastModifiedBy>
  <cp:revision>64</cp:revision>
  <dcterms:created xsi:type="dcterms:W3CDTF">2018-12-02T13:14:09Z</dcterms:created>
  <dcterms:modified xsi:type="dcterms:W3CDTF">2019-01-18T07:59:19Z</dcterms:modified>
</cp:coreProperties>
</file>